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0" d="100"/>
          <a:sy n="160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38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054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72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8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8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78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8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4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42DB2-BBDC-3D4D-8E25-598734A4F460}" type="datetimeFigureOut">
              <a:rPr lang="en-US" smtClean="0"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50435-D08E-5648-B6E3-1670FBFDF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4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1696" y="350244"/>
            <a:ext cx="8713242" cy="6071193"/>
            <a:chOff x="1066899" y="1267819"/>
            <a:chExt cx="7604213" cy="4938669"/>
          </a:xfrm>
        </p:grpSpPr>
        <p:cxnSp>
          <p:nvCxnSpPr>
            <p:cNvPr id="56" name="Straight Connector 55"/>
            <p:cNvCxnSpPr/>
            <p:nvPr/>
          </p:nvCxnSpPr>
          <p:spPr>
            <a:xfrm rot="5400000">
              <a:off x="6564868" y="1798727"/>
              <a:ext cx="925085" cy="1815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7111001" y="1610540"/>
              <a:ext cx="1285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 smtClean="0">
                  <a:solidFill>
                    <a:prstClr val="white">
                      <a:lumMod val="50000"/>
                    </a:prstClr>
                  </a:solidFill>
                  <a:latin typeface="Calibri"/>
                  <a:ea typeface="+mn-ea"/>
                  <a:cs typeface="+mn-cs"/>
                </a:rPr>
                <a:t>OEMs, ISVs</a:t>
              </a:r>
              <a:endParaRPr lang="en-US" sz="1800" b="1" dirty="0">
                <a:solidFill>
                  <a:prstClr val="white">
                    <a:lumMod val="50000"/>
                  </a:prstClr>
                </a:solidFill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102069" y="1267819"/>
              <a:ext cx="5935105" cy="992372"/>
              <a:chOff x="640428" y="1001770"/>
              <a:chExt cx="5935105" cy="992372"/>
            </a:xfrm>
          </p:grpSpPr>
          <p:pic>
            <p:nvPicPr>
              <p:cNvPr id="59" name="Picture 58" descr="images-1.jpe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2076656" y="1355512"/>
                <a:ext cx="902592" cy="60063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60" name="Picture 59" descr="images-2.jpe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83151" y="1070045"/>
                <a:ext cx="1118878" cy="924094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61" name="Rectangle 60"/>
              <p:cNvSpPr/>
              <p:nvPr/>
            </p:nvSpPr>
            <p:spPr>
              <a:xfrm>
                <a:off x="759543" y="1070045"/>
                <a:ext cx="5815990" cy="92409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 i="1" dirty="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40428" y="1001770"/>
                <a:ext cx="2313003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i="1" dirty="0" smtClean="0">
                    <a:latin typeface="Calibri"/>
                    <a:ea typeface="+mn-ea"/>
                    <a:cs typeface="+mn-cs"/>
                  </a:rPr>
                  <a:t>Systems, </a:t>
                </a:r>
                <a:r>
                  <a:rPr lang="en-US" sz="1800" b="1" i="1" dirty="0">
                    <a:latin typeface="Calibri"/>
                    <a:ea typeface="+mn-ea"/>
                    <a:cs typeface="+mn-cs"/>
                  </a:rPr>
                  <a:t>Applications</a:t>
                </a:r>
              </a:p>
            </p:txBody>
          </p:sp>
          <p:pic>
            <p:nvPicPr>
              <p:cNvPr id="63" name="Picture 62" descr="Unknown-1.jpeg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97131" y="1202150"/>
                <a:ext cx="924416" cy="69242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64" name="Picture 63" descr="images-3.jpe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01782" y="1202150"/>
                <a:ext cx="994429" cy="661747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65" name="Picture 64" descr="images-4.jpe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914134" y="1539466"/>
                <a:ext cx="1162522" cy="348756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66" name="Picture 65" descr="images.jpe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14764" y="1232211"/>
                <a:ext cx="820872" cy="631686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67" name="Rectangle 66"/>
            <p:cNvSpPr/>
            <p:nvPr/>
          </p:nvSpPr>
          <p:spPr>
            <a:xfrm>
              <a:off x="1449035" y="2831457"/>
              <a:ext cx="5287199" cy="10480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8" name="Up Arrow 67"/>
            <p:cNvSpPr/>
            <p:nvPr/>
          </p:nvSpPr>
          <p:spPr>
            <a:xfrm>
              <a:off x="4009183" y="2159685"/>
              <a:ext cx="179305" cy="671772"/>
            </a:xfrm>
            <a:prstGeom prst="upArrow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9" name="Bent Arrow 68"/>
            <p:cNvSpPr/>
            <p:nvPr/>
          </p:nvSpPr>
          <p:spPr>
            <a:xfrm rot="16200000">
              <a:off x="2965333" y="1329495"/>
              <a:ext cx="255608" cy="1998996"/>
            </a:xfrm>
            <a:prstGeom prst="bentArrow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0" name="Bent Arrow 69"/>
            <p:cNvSpPr/>
            <p:nvPr/>
          </p:nvSpPr>
          <p:spPr>
            <a:xfrm rot="16200000">
              <a:off x="3412625" y="1815568"/>
              <a:ext cx="255608" cy="1026850"/>
            </a:xfrm>
            <a:prstGeom prst="bentArrow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1" name="Bent Arrow 70"/>
            <p:cNvSpPr/>
            <p:nvPr/>
          </p:nvSpPr>
          <p:spPr>
            <a:xfrm rot="5400000" flipH="1">
              <a:off x="4964329" y="1329495"/>
              <a:ext cx="255608" cy="1998996"/>
            </a:xfrm>
            <a:prstGeom prst="bentArrow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2" name="Bent Arrow 71"/>
            <p:cNvSpPr/>
            <p:nvPr/>
          </p:nvSpPr>
          <p:spPr>
            <a:xfrm rot="5400000" flipH="1">
              <a:off x="4478256" y="1815568"/>
              <a:ext cx="255608" cy="1026850"/>
            </a:xfrm>
            <a:prstGeom prst="bentArrow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150363" y="3490425"/>
              <a:ext cx="15207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 smtClean="0">
                  <a:solidFill>
                    <a:srgbClr val="008000"/>
                  </a:solidFill>
                  <a:latin typeface="Calibri"/>
                  <a:ea typeface="+mn-ea"/>
                  <a:cs typeface="+mn-cs"/>
                </a:rPr>
                <a:t>Virtual object </a:t>
              </a:r>
            </a:p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 smtClean="0">
                  <a:solidFill>
                    <a:srgbClr val="008000"/>
                  </a:solidFill>
                  <a:latin typeface="Calibri"/>
                  <a:ea typeface="+mn-ea"/>
                  <a:cs typeface="+mn-cs"/>
                </a:rPr>
                <a:t>code format (open)</a:t>
              </a:r>
              <a:endParaRPr lang="en-US" sz="1800" b="1" dirty="0">
                <a:solidFill>
                  <a:srgbClr val="00800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066899" y="3886200"/>
              <a:ext cx="6083464" cy="177147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447800" y="4055617"/>
              <a:ext cx="5287199" cy="78861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549360" y="4270210"/>
              <a:ext cx="1413132" cy="42918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  <a:latin typeface="Calibri"/>
                </a:rPr>
                <a:t>Kernel/</a:t>
              </a: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  <a:latin typeface="Calibri"/>
                </a:rPr>
                <a:t>hardware API</a:t>
              </a:r>
              <a:endParaRPr lang="en-US" sz="1400" b="1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451493" y="4895741"/>
              <a:ext cx="668505" cy="6641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119998" y="4895741"/>
              <a:ext cx="668505" cy="6641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679319" y="5621712"/>
              <a:ext cx="158508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>
                      <a:lumMod val="50000"/>
                    </a:prstClr>
                  </a:solidFill>
                  <a:latin typeface="Calibri"/>
                  <a:ea typeface="+mn-ea"/>
                  <a:cs typeface="+mn-cs"/>
                </a:rPr>
                <a:t>General-</a:t>
              </a:r>
            </a:p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>
                      <a:lumMod val="50000"/>
                    </a:prstClr>
                  </a:solidFill>
                  <a:latin typeface="Calibri"/>
                  <a:ea typeface="+mn-ea"/>
                  <a:cs typeface="+mn-cs"/>
                </a:rPr>
                <a:t>purpose cores</a:t>
              </a:r>
              <a:endParaRPr lang="en-US" sz="1600" dirty="0">
                <a:solidFill>
                  <a:prstClr val="white">
                    <a:lumMod val="50000"/>
                  </a:prstClr>
                </a:solidFill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2880861" y="4899591"/>
              <a:ext cx="897203" cy="1059854"/>
              <a:chOff x="3471334" y="4987636"/>
              <a:chExt cx="785090" cy="847462"/>
            </a:xfrm>
            <a:solidFill>
              <a:schemeClr val="bg1">
                <a:lumMod val="50000"/>
              </a:schemeClr>
            </a:solidFill>
          </p:grpSpPr>
          <p:sp>
            <p:nvSpPr>
              <p:cNvPr id="81" name="Rectangle 80"/>
              <p:cNvSpPr/>
              <p:nvPr/>
            </p:nvSpPr>
            <p:spPr>
              <a:xfrm>
                <a:off x="3471334" y="4987636"/>
                <a:ext cx="785090" cy="846668"/>
              </a:xfrm>
              <a:prstGeom prst="rect">
                <a:avLst/>
              </a:prstGeom>
              <a:grp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82" name="Straight Connector 81"/>
              <p:cNvCxnSpPr>
                <a:stCxn id="81" idx="1"/>
                <a:endCxn id="81" idx="3"/>
              </p:cNvCxnSpPr>
              <p:nvPr/>
            </p:nvCxnSpPr>
            <p:spPr>
              <a:xfrm rot="10800000" flipH="1">
                <a:off x="3471334" y="5410970"/>
                <a:ext cx="785090" cy="1588"/>
              </a:xfrm>
              <a:prstGeom prst="line">
                <a:avLst/>
              </a:prstGeom>
              <a:grpFill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10800000" flipH="1">
                <a:off x="3471334" y="5195455"/>
                <a:ext cx="785090" cy="1588"/>
              </a:xfrm>
              <a:prstGeom prst="line">
                <a:avLst/>
              </a:prstGeom>
              <a:grpFill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10800000" flipH="1">
                <a:off x="3471334" y="5618788"/>
                <a:ext cx="785090" cy="1588"/>
              </a:xfrm>
              <a:prstGeom prst="line">
                <a:avLst/>
              </a:prstGeom>
              <a:grpFill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>
                <a:stCxn id="81" idx="0"/>
                <a:endCxn id="81" idx="2"/>
              </p:cNvCxnSpPr>
              <p:nvPr/>
            </p:nvCxnSpPr>
            <p:spPr>
              <a:xfrm rot="16200000" flipH="1">
                <a:off x="3440545" y="5410970"/>
                <a:ext cx="846668" cy="1588"/>
              </a:xfrm>
              <a:prstGeom prst="line">
                <a:avLst/>
              </a:prstGeom>
              <a:grpFill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16200000" flipH="1">
                <a:off x="3232727" y="5410970"/>
                <a:ext cx="846668" cy="1588"/>
              </a:xfrm>
              <a:prstGeom prst="line">
                <a:avLst/>
              </a:prstGeom>
              <a:grpFill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16200000" flipH="1">
                <a:off x="3648363" y="5410970"/>
                <a:ext cx="846668" cy="1588"/>
              </a:xfrm>
              <a:prstGeom prst="line">
                <a:avLst/>
              </a:prstGeom>
              <a:grpFill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8" name="Picture 87" descr="Unknown.jpe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615032" y="4876177"/>
              <a:ext cx="1153154" cy="1104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</p:pic>
        <p:sp>
          <p:nvSpPr>
            <p:cNvPr id="89" name="Rectangle 88"/>
            <p:cNvSpPr/>
            <p:nvPr/>
          </p:nvSpPr>
          <p:spPr>
            <a:xfrm>
              <a:off x="5587254" y="4270210"/>
              <a:ext cx="942036" cy="3581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  <a:latin typeface="Calibri"/>
                </a:rPr>
                <a:t>Device drivers</a:t>
              </a:r>
              <a:endParaRPr lang="en-US" sz="1400" b="1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019958" y="4905367"/>
              <a:ext cx="664477" cy="5294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Calibri"/>
                </a:rPr>
                <a:t>A/V</a:t>
              </a: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Calibri"/>
                </a:rPr>
                <a:t>codec</a:t>
              </a:r>
              <a:endParaRPr lang="en-US" sz="16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4019958" y="5550308"/>
              <a:ext cx="664477" cy="5294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Calibri"/>
                </a:rPr>
                <a:t>ML</a:t>
              </a: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white"/>
                  </a:solidFill>
                  <a:latin typeface="Calibri"/>
                </a:rPr>
                <a:t>Engine</a:t>
              </a:r>
              <a:endParaRPr lang="en-US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785222" y="5550308"/>
              <a:ext cx="659708" cy="5294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smtClean="0">
                  <a:solidFill>
                    <a:prstClr val="white"/>
                  </a:solidFill>
                  <a:latin typeface="Calibri"/>
                </a:rPr>
                <a:t>Speech</a:t>
              </a: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err="1" smtClean="0">
                  <a:solidFill>
                    <a:prstClr val="white"/>
                  </a:solidFill>
                  <a:latin typeface="Calibri"/>
                </a:rPr>
                <a:t>Recog</a:t>
              </a:r>
              <a:r>
                <a:rPr lang="en-US" sz="1200" dirty="0" smtClean="0">
                  <a:solidFill>
                    <a:prstClr val="white"/>
                  </a:solidFill>
                  <a:latin typeface="Calibri"/>
                </a:rPr>
                <a:t>.</a:t>
              </a: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785222" y="4895741"/>
              <a:ext cx="659708" cy="5294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Calibri"/>
                </a:rPr>
                <a:t>TPM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5904808" y="5820460"/>
              <a:ext cx="768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>
                      <a:lumMod val="50000"/>
                    </a:prstClr>
                  </a:solidFill>
                  <a:latin typeface="Calibri"/>
                  <a:ea typeface="+mn-ea"/>
                  <a:cs typeface="+mn-cs"/>
                </a:rPr>
                <a:t>FPGA</a:t>
              </a:r>
              <a:endParaRPr lang="en-US" sz="1800" dirty="0">
                <a:solidFill>
                  <a:prstClr val="white">
                    <a:lumMod val="50000"/>
                  </a:prstClr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549359" y="2977395"/>
              <a:ext cx="2157459" cy="40517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  <a:latin typeface="Calibri"/>
                </a:rPr>
                <a:t>Collaboration middleware</a:t>
              </a:r>
              <a:endParaRPr lang="en-US" sz="1400" b="1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806082" y="2977396"/>
              <a:ext cx="1452046" cy="3283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  <a:latin typeface="Calibri"/>
                </a:rPr>
                <a:t>High-level libs</a:t>
              </a:r>
            </a:p>
          </p:txBody>
        </p:sp>
        <p:cxnSp>
          <p:nvCxnSpPr>
            <p:cNvPr id="97" name="Straight Connector 96"/>
            <p:cNvCxnSpPr/>
            <p:nvPr/>
          </p:nvCxnSpPr>
          <p:spPr>
            <a:xfrm flipH="1">
              <a:off x="7029230" y="4063347"/>
              <a:ext cx="1" cy="2016391"/>
            </a:xfrm>
            <a:prstGeom prst="line">
              <a:avLst/>
            </a:prstGeom>
            <a:ln>
              <a:solidFill>
                <a:srgbClr val="0000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7025711" y="2831459"/>
              <a:ext cx="0" cy="1041155"/>
            </a:xfrm>
            <a:prstGeom prst="line">
              <a:avLst/>
            </a:prstGeom>
            <a:ln>
              <a:solidFill>
                <a:srgbClr val="0000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7102205" y="2936427"/>
              <a:ext cx="1129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 smtClean="0">
                  <a:solidFill>
                    <a:srgbClr val="0000FF"/>
                  </a:solidFill>
                  <a:latin typeface="Calibri"/>
                  <a:ea typeface="+mn-ea"/>
                  <a:cs typeface="+mn-cs"/>
                </a:rPr>
                <a:t>Vendor IP</a:t>
              </a:r>
              <a:endParaRPr lang="en-US" sz="1800" b="1" dirty="0">
                <a:solidFill>
                  <a:srgbClr val="0000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706819" y="5247194"/>
              <a:ext cx="366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white">
                      <a:lumMod val="50000"/>
                    </a:prstClr>
                  </a:solidFill>
                  <a:latin typeface="Calibri"/>
                  <a:ea typeface="+mn-ea"/>
                  <a:cs typeface="+mn-cs"/>
                </a:rPr>
                <a:t>…</a:t>
              </a:r>
              <a:endParaRPr lang="en-US" sz="1400" dirty="0">
                <a:solidFill>
                  <a:prstClr val="white">
                    <a:lumMod val="50000"/>
                  </a:prstClr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413265" y="5247194"/>
              <a:ext cx="366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white">
                      <a:lumMod val="50000"/>
                    </a:prstClr>
                  </a:solidFill>
                  <a:latin typeface="Calibri"/>
                  <a:ea typeface="+mn-ea"/>
                  <a:cs typeface="+mn-cs"/>
                </a:rPr>
                <a:t>…</a:t>
              </a:r>
              <a:endParaRPr lang="en-US" sz="1400" dirty="0">
                <a:solidFill>
                  <a:prstClr val="white">
                    <a:lumMod val="50000"/>
                  </a:prstClr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445748" y="2977396"/>
              <a:ext cx="1168878" cy="4051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err="1" smtClean="0">
                  <a:solidFill>
                    <a:srgbClr val="000000"/>
                  </a:solidFill>
                  <a:latin typeface="Calibri"/>
                </a:rPr>
                <a:t>Autotuners</a:t>
              </a:r>
              <a:endParaRPr lang="en-US" sz="1400" b="1" dirty="0" smtClea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102205" y="4911432"/>
              <a:ext cx="1129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 smtClean="0">
                  <a:solidFill>
                    <a:srgbClr val="0000FF"/>
                  </a:solidFill>
                  <a:latin typeface="Calibri"/>
                  <a:ea typeface="+mn-ea"/>
                  <a:cs typeface="+mn-cs"/>
                </a:rPr>
                <a:t>Vendor IP</a:t>
              </a:r>
              <a:endParaRPr lang="en-US" sz="1800" b="1" dirty="0">
                <a:solidFill>
                  <a:srgbClr val="0000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Multidocument 103"/>
            <p:cNvSpPr/>
            <p:nvPr/>
          </p:nvSpPr>
          <p:spPr>
            <a:xfrm>
              <a:off x="3298178" y="4270210"/>
              <a:ext cx="1955492" cy="484112"/>
            </a:xfrm>
            <a:prstGeom prst="flowChartMulti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Calibri"/>
                </a:rPr>
                <a:t>Compiler back </a:t>
              </a:r>
              <a:r>
                <a:rPr lang="en-US" sz="1400" b="1" dirty="0" smtClean="0">
                  <a:solidFill>
                    <a:prstClr val="black"/>
                  </a:solidFill>
                  <a:latin typeface="Calibri"/>
                </a:rPr>
                <a:t>ends</a:t>
              </a:r>
              <a:endParaRPr lang="en-US" sz="14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322992" y="2523112"/>
              <a:ext cx="2413242" cy="308345"/>
            </a:xfrm>
            <a:prstGeom prst="rect">
              <a:avLst/>
            </a:prstGeom>
            <a:solidFill>
              <a:srgbClr val="00800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prstClr val="black"/>
                  </a:solidFill>
                  <a:latin typeface="Calibri"/>
                </a:rPr>
                <a:t>Language extensions, libraries</a:t>
              </a:r>
              <a:endParaRPr lang="en-US" sz="14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445748" y="3422510"/>
              <a:ext cx="1168878" cy="4051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  <a:latin typeface="Calibri"/>
                </a:rPr>
                <a:t>Compilers</a:t>
              </a:r>
            </a:p>
          </p:txBody>
        </p:sp>
        <p:sp>
          <p:nvSpPr>
            <p:cNvPr id="107" name="Alternate Process 106"/>
            <p:cNvSpPr/>
            <p:nvPr/>
          </p:nvSpPr>
          <p:spPr>
            <a:xfrm>
              <a:off x="3069850" y="3733453"/>
              <a:ext cx="1022785" cy="453388"/>
            </a:xfrm>
            <a:prstGeom prst="flowChartAlternate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Calibri"/>
                </a:rPr>
                <a:t>Optional</a:t>
              </a: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Calibri"/>
                </a:rPr>
                <a:t>JIT </a:t>
              </a:r>
              <a:r>
                <a:rPr lang="en-US" sz="1400" b="1" dirty="0" smtClean="0">
                  <a:solidFill>
                    <a:prstClr val="black"/>
                  </a:solidFill>
                  <a:latin typeface="Calibri"/>
                </a:rPr>
                <a:t>Engine</a:t>
              </a:r>
              <a:endParaRPr lang="en-US" sz="14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546281" y="3422510"/>
              <a:ext cx="1413132" cy="4051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  <a:latin typeface="Calibri"/>
                </a:rPr>
                <a:t>OS kernel</a:t>
              </a: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806082" y="3326243"/>
              <a:ext cx="1452046" cy="3283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  <a:latin typeface="Calibri"/>
                </a:rPr>
                <a:t>Customized	 low-level libs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3922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61</Words>
  <Application>Microsoft Macintosh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Illinois at Urbana-Champaign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Vikram S. Adve</dc:creator>
  <cp:lastModifiedBy>Vikram S. Adve</cp:lastModifiedBy>
  <cp:revision>1</cp:revision>
  <dcterms:created xsi:type="dcterms:W3CDTF">2011-11-23T07:22:05Z</dcterms:created>
  <dcterms:modified xsi:type="dcterms:W3CDTF">2011-11-23T07:24:29Z</dcterms:modified>
</cp:coreProperties>
</file>